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9" r:id="rId9"/>
    <p:sldId id="262" r:id="rId10"/>
    <p:sldId id="264" r:id="rId11"/>
    <p:sldId id="270" r:id="rId12"/>
    <p:sldId id="271" r:id="rId13"/>
    <p:sldId id="265" r:id="rId14"/>
    <p:sldId id="272" r:id="rId15"/>
    <p:sldId id="273" r:id="rId16"/>
    <p:sldId id="267" r:id="rId17"/>
  </p:sldIdLst>
  <p:sldSz cx="9144000" cy="5143500" type="screen16x9"/>
  <p:notesSz cx="6858000" cy="9144000"/>
  <p:embeddedFontLst>
    <p:embeddedFont>
      <p:font typeface="Economica" panose="02000506040000020004" pitchFamily="2" charset="77"/>
      <p:regular r:id="rId19"/>
      <p:bold r:id="rId20"/>
      <p:italic r:id="rId21"/>
      <p:boldItalic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>
        <p:scale>
          <a:sx n="120" d="100"/>
          <a:sy n="120" d="100"/>
        </p:scale>
        <p:origin x="1944" y="8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01374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531DFE6D-9CED-5C4F-6632-86E0A28AE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>
            <a:extLst>
              <a:ext uri="{FF2B5EF4-FFF2-40B4-BE49-F238E27FC236}">
                <a16:creationId xmlns:a16="http://schemas.microsoft.com/office/drawing/2014/main" id="{A268F5D0-2DF4-5507-E7DD-9C1C62FE47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>
            <a:extLst>
              <a:ext uri="{FF2B5EF4-FFF2-40B4-BE49-F238E27FC236}">
                <a16:creationId xmlns:a16="http://schemas.microsoft.com/office/drawing/2014/main" id="{73FF5D89-F415-A645-C0EA-12399959EB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0452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3F1C300D-B7B8-DC73-6960-4F6DDA5BE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>
            <a:extLst>
              <a:ext uri="{FF2B5EF4-FFF2-40B4-BE49-F238E27FC236}">
                <a16:creationId xmlns:a16="http://schemas.microsoft.com/office/drawing/2014/main" id="{23C74154-7CB1-EDCB-C1B3-9C78CFE8FE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>
            <a:extLst>
              <a:ext uri="{FF2B5EF4-FFF2-40B4-BE49-F238E27FC236}">
                <a16:creationId xmlns:a16="http://schemas.microsoft.com/office/drawing/2014/main" id="{8DAE860C-E07C-B4C8-4B6F-1994FB1258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6170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E8B3C3A7-61E8-88A6-EA34-963EB9C73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>
            <a:extLst>
              <a:ext uri="{FF2B5EF4-FFF2-40B4-BE49-F238E27FC236}">
                <a16:creationId xmlns:a16="http://schemas.microsoft.com/office/drawing/2014/main" id="{E4330EF1-AAD9-9193-426B-1A3D6576E2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>
            <a:extLst>
              <a:ext uri="{FF2B5EF4-FFF2-40B4-BE49-F238E27FC236}">
                <a16:creationId xmlns:a16="http://schemas.microsoft.com/office/drawing/2014/main" id="{2C46C526-2523-48DF-A443-634EF452B0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04797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271E9D9A-C2ED-0F7F-A2AF-39F143149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>
            <a:extLst>
              <a:ext uri="{FF2B5EF4-FFF2-40B4-BE49-F238E27FC236}">
                <a16:creationId xmlns:a16="http://schemas.microsoft.com/office/drawing/2014/main" id="{09024B07-FF6F-53CD-6F61-117D323E82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>
            <a:extLst>
              <a:ext uri="{FF2B5EF4-FFF2-40B4-BE49-F238E27FC236}">
                <a16:creationId xmlns:a16="http://schemas.microsoft.com/office/drawing/2014/main" id="{EAD3D672-FBB3-7491-5017-6B31EAEDF3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09648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16b2ada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16b2ada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16b2adad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16b2adad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16b2ada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16b2ada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39E6E13D-72DA-28C1-AEE5-30170758B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>
            <a:extLst>
              <a:ext uri="{FF2B5EF4-FFF2-40B4-BE49-F238E27FC236}">
                <a16:creationId xmlns:a16="http://schemas.microsoft.com/office/drawing/2014/main" id="{EB496541-B4E0-695A-6CE5-5DD3DD8293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>
            <a:extLst>
              <a:ext uri="{FF2B5EF4-FFF2-40B4-BE49-F238E27FC236}">
                <a16:creationId xmlns:a16="http://schemas.microsoft.com/office/drawing/2014/main" id="{E29854EF-FE38-6F3B-4B44-E1F540A19E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289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5ACF505A-A4C5-FEB6-5FAE-7974EE864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>
            <a:extLst>
              <a:ext uri="{FF2B5EF4-FFF2-40B4-BE49-F238E27FC236}">
                <a16:creationId xmlns:a16="http://schemas.microsoft.com/office/drawing/2014/main" id="{39930A76-CC1D-4835-AD27-4E3697C97A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>
            <a:extLst>
              <a:ext uri="{FF2B5EF4-FFF2-40B4-BE49-F238E27FC236}">
                <a16:creationId xmlns:a16="http://schemas.microsoft.com/office/drawing/2014/main" id="{40F9C091-938D-62AB-8531-D1B02BA63D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307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16b2adad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e16b2adad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805450" y="821299"/>
            <a:ext cx="3281100" cy="22479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400" dirty="0"/>
              <a:t>Автоматизована система драфту персонажів для змагального ігрового процесу у грі </a:t>
            </a:r>
            <a:r>
              <a:rPr lang="en-US" sz="2400" dirty="0" err="1"/>
              <a:t>Zenless</a:t>
            </a:r>
            <a:r>
              <a:rPr lang="en-US" sz="2400"/>
              <a:t> Zone Zero</a:t>
            </a:r>
            <a:endParaRPr lang="uk-UA" sz="240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271712" y="3439975"/>
            <a:ext cx="5796792" cy="15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/>
              <a:t>Виконав: </a:t>
            </a:r>
            <a:r>
              <a:rPr lang="uk-UA" err="1"/>
              <a:t>ст.гр</a:t>
            </a:r>
            <a:r>
              <a:rPr lang="uk-UA"/>
              <a:t>. ПЗПІ-22-5 БІЛОУС М.О.,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Керівник: </a:t>
            </a:r>
            <a:r>
              <a:rPr lang="uk-UA" err="1"/>
              <a:t>ст.викл</a:t>
            </a:r>
            <a:r>
              <a:rPr lang="uk-UA"/>
              <a:t>. кафедри ПІ ОЛІЙНИК О.В.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18 червня 2025</a:t>
            </a:r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25" y="170825"/>
            <a:ext cx="2133975" cy="3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8504" y="170825"/>
            <a:ext cx="1924921" cy="43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268925" y="-15299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/>
              <a:t>Приклад реалізації</a:t>
            </a:r>
            <a:endParaRPr sz="3200"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800C66-AABB-EFA8-12F4-0C56A1243712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10</a:t>
            </a:fld>
            <a:endParaRPr lang="uk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833FF-7C4E-678E-AC63-FB52BDDC2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75" y="753827"/>
            <a:ext cx="5076812" cy="27549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7AC65C-A322-211F-A386-4C9D08961F8F}"/>
              </a:ext>
            </a:extLst>
          </p:cNvPr>
          <p:cNvSpPr txBox="1"/>
          <p:nvPr/>
        </p:nvSpPr>
        <p:spPr>
          <a:xfrm>
            <a:off x="354475" y="3672512"/>
            <a:ext cx="2702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/>
              <a:t>Модуль управління драфтами</a:t>
            </a:r>
            <a:br>
              <a:rPr lang="uk-UA"/>
            </a:b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F03F23-CCA4-2458-86C8-CD1802D66912}"/>
              </a:ext>
            </a:extLst>
          </p:cNvPr>
          <p:cNvSpPr txBox="1"/>
          <p:nvPr/>
        </p:nvSpPr>
        <p:spPr>
          <a:xfrm>
            <a:off x="5705881" y="753827"/>
            <a:ext cx="32143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/>
              <a:t>Архітектура модуля демонструє ефективне використання </a:t>
            </a:r>
            <a:r>
              <a:rPr lang="uk-UA" err="1"/>
              <a:t>патернів</a:t>
            </a:r>
            <a:r>
              <a:rPr lang="uk-UA"/>
              <a:t> </a:t>
            </a:r>
            <a:r>
              <a:rPr lang="en-US"/>
              <a:t>dependency injection </a:t>
            </a:r>
            <a:r>
              <a:rPr lang="uk-UA"/>
              <a:t>та </a:t>
            </a:r>
            <a:r>
              <a:rPr lang="en-US"/>
              <a:t>separation of concerns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>
          <a:extLst>
            <a:ext uri="{FF2B5EF4-FFF2-40B4-BE49-F238E27FC236}">
              <a16:creationId xmlns:a16="http://schemas.microsoft.com/office/drawing/2014/main" id="{83EA4CEA-60B9-40CF-83E3-D4D9F46EA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>
            <a:extLst>
              <a:ext uri="{FF2B5EF4-FFF2-40B4-BE49-F238E27FC236}">
                <a16:creationId xmlns:a16="http://schemas.microsoft.com/office/drawing/2014/main" id="{B20C3FB9-D97B-9B28-0DEC-3E43E74C2A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925" y="-15299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/>
              <a:t>Приклад реалізації</a:t>
            </a:r>
            <a:endParaRPr sz="3200"/>
          </a:p>
        </p:txBody>
      </p:sp>
      <p:pic>
        <p:nvPicPr>
          <p:cNvPr id="122" name="Google Shape;122;p21">
            <a:extLst>
              <a:ext uri="{FF2B5EF4-FFF2-40B4-BE49-F238E27FC236}">
                <a16:creationId xmlns:a16="http://schemas.microsoft.com/office/drawing/2014/main" id="{7C4FE45F-9946-278F-311F-9CFF3CE5978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3F3C23-5809-D688-4FCD-F3577DDBBA98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11</a:t>
            </a:fld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AC30B5-3485-C3C3-88FD-CCBF3C1F2A9F}"/>
              </a:ext>
            </a:extLst>
          </p:cNvPr>
          <p:cNvSpPr txBox="1"/>
          <p:nvPr/>
        </p:nvSpPr>
        <p:spPr>
          <a:xfrm>
            <a:off x="268925" y="3589756"/>
            <a:ext cx="8509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WebSocket </a:t>
            </a:r>
            <a:r>
              <a:rPr lang="uk-UA"/>
              <a:t>інтеграція реалізована через спеціалізований </a:t>
            </a:r>
            <a:r>
              <a:rPr lang="uk-UA" err="1"/>
              <a:t>гейтвей</a:t>
            </a:r>
            <a:r>
              <a:rPr lang="uk-UA"/>
              <a:t>, що забезпечує синхронну комунікацію між учасниками драфту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083127-27C1-54EB-DA3E-DA2FAC54A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175" y="678302"/>
            <a:ext cx="6348579" cy="275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07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>
          <a:extLst>
            <a:ext uri="{FF2B5EF4-FFF2-40B4-BE49-F238E27FC236}">
              <a16:creationId xmlns:a16="http://schemas.microsoft.com/office/drawing/2014/main" id="{65DB2EB9-E1EA-4A62-6952-96D1CEBE0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>
            <a:extLst>
              <a:ext uri="{FF2B5EF4-FFF2-40B4-BE49-F238E27FC236}">
                <a16:creationId xmlns:a16="http://schemas.microsoft.com/office/drawing/2014/main" id="{3DB3AE91-4C1E-A82B-F704-50A8DC0862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925" y="-15299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/>
              <a:t>Приклад реалізації</a:t>
            </a:r>
            <a:endParaRPr sz="3200"/>
          </a:p>
        </p:txBody>
      </p:sp>
      <p:pic>
        <p:nvPicPr>
          <p:cNvPr id="122" name="Google Shape;122;p21">
            <a:extLst>
              <a:ext uri="{FF2B5EF4-FFF2-40B4-BE49-F238E27FC236}">
                <a16:creationId xmlns:a16="http://schemas.microsoft.com/office/drawing/2014/main" id="{AE538CD8-0384-E46E-ACA0-488896B844C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0FA0FC-E9EF-1237-2F18-D8A3D2D34A7A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12</a:t>
            </a:fld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42AF1-E20C-F38E-29B6-F14EDB7E15B3}"/>
              </a:ext>
            </a:extLst>
          </p:cNvPr>
          <p:cNvSpPr txBox="1"/>
          <p:nvPr/>
        </p:nvSpPr>
        <p:spPr>
          <a:xfrm>
            <a:off x="268925" y="2872835"/>
            <a:ext cx="54832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/>
              <a:t>Компонент </a:t>
            </a:r>
            <a:r>
              <a:rPr lang="en-US"/>
              <a:t>Blob</a:t>
            </a:r>
            <a:r>
              <a:rPr lang="uk-UA"/>
              <a:t> </a:t>
            </a:r>
            <a:r>
              <a:rPr lang="uk-UA" err="1"/>
              <a:t>демонструює</a:t>
            </a:r>
            <a:r>
              <a:rPr lang="uk-UA"/>
              <a:t> ефективне використання </a:t>
            </a:r>
            <a:r>
              <a:rPr lang="en-US"/>
              <a:t>React hooks </a:t>
            </a:r>
            <a:r>
              <a:rPr lang="uk-UA"/>
              <a:t>та </a:t>
            </a:r>
            <a:r>
              <a:rPr lang="en-US"/>
              <a:t>browser APIs </a:t>
            </a:r>
            <a:r>
              <a:rPr lang="uk-UA"/>
              <a:t>для створення </a:t>
            </a:r>
            <a:r>
              <a:rPr lang="en-US"/>
              <a:t>smooth </a:t>
            </a:r>
            <a:r>
              <a:rPr lang="uk-UA"/>
              <a:t>анімацій без впливу на продуктивність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D50F81-72EE-DBDB-C254-35CF10507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925" y="678302"/>
            <a:ext cx="5483289" cy="21933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271BA9-68B3-0D13-A938-E9019FF793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405" y="1733514"/>
            <a:ext cx="2872835" cy="287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41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/>
              <a:t>Інтерфейс користувача </a:t>
            </a:r>
            <a:endParaRPr sz="3200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8D948D-369C-B702-98D8-76BFF8794D1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13</a:t>
            </a:fld>
            <a:endParaRPr lang="uk-U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048702-6D18-3AEF-59F6-3A27639D1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190" y="2307541"/>
            <a:ext cx="4271050" cy="23428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BEE784-A9E1-E56C-0268-701D25658758}"/>
              </a:ext>
            </a:extLst>
          </p:cNvPr>
          <p:cNvSpPr txBox="1"/>
          <p:nvPr/>
        </p:nvSpPr>
        <p:spPr>
          <a:xfrm>
            <a:off x="5655105" y="4650375"/>
            <a:ext cx="1975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/>
              <a:t>Профіль користувача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341170-F6A3-86AE-DCE8-B34A29F009F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1"/>
          <a:stretch/>
        </p:blipFill>
        <p:spPr bwMode="auto">
          <a:xfrm>
            <a:off x="268926" y="687680"/>
            <a:ext cx="4191902" cy="26403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7F0D5C-52D7-D59F-A6C7-A5427E455B74}"/>
              </a:ext>
            </a:extLst>
          </p:cNvPr>
          <p:cNvSpPr txBox="1"/>
          <p:nvPr/>
        </p:nvSpPr>
        <p:spPr>
          <a:xfrm>
            <a:off x="1556001" y="3327991"/>
            <a:ext cx="1617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/>
              <a:t>Головна сторінка</a:t>
            </a:r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>
          <a:extLst>
            <a:ext uri="{FF2B5EF4-FFF2-40B4-BE49-F238E27FC236}">
              <a16:creationId xmlns:a16="http://schemas.microsoft.com/office/drawing/2014/main" id="{DA7EABE7-6E46-043B-283D-582B594A7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>
            <a:extLst>
              <a:ext uri="{FF2B5EF4-FFF2-40B4-BE49-F238E27FC236}">
                <a16:creationId xmlns:a16="http://schemas.microsoft.com/office/drawing/2014/main" id="{64F1C96A-6C27-2C5F-088E-83A4B01D26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/>
              <a:t>Інтерфейс драфту </a:t>
            </a:r>
            <a:endParaRPr sz="3200"/>
          </a:p>
        </p:txBody>
      </p:sp>
      <p:pic>
        <p:nvPicPr>
          <p:cNvPr id="129" name="Google Shape;129;p22">
            <a:extLst>
              <a:ext uri="{FF2B5EF4-FFF2-40B4-BE49-F238E27FC236}">
                <a16:creationId xmlns:a16="http://schemas.microsoft.com/office/drawing/2014/main" id="{DC18C4AC-8F02-122A-E811-2351403B196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C48150-026D-07D1-D983-0C9DB175EA09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14</a:t>
            </a:fld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02CD66-B26C-E9A6-3818-9BEFA3B39E21}"/>
              </a:ext>
            </a:extLst>
          </p:cNvPr>
          <p:cNvSpPr txBox="1"/>
          <p:nvPr/>
        </p:nvSpPr>
        <p:spPr>
          <a:xfrm>
            <a:off x="5655105" y="3142771"/>
            <a:ext cx="2002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Сторінка сесії драфту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04CD0D-5FD9-F27D-5840-E78EE5E47461}"/>
              </a:ext>
            </a:extLst>
          </p:cNvPr>
          <p:cNvSpPr txBox="1"/>
          <p:nvPr/>
        </p:nvSpPr>
        <p:spPr>
          <a:xfrm>
            <a:off x="1071106" y="4298572"/>
            <a:ext cx="2496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Сторінка створення драфту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F5B612-7020-A37C-2E2A-7E9625DC1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925" y="1955738"/>
            <a:ext cx="4100559" cy="23428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C0253D-43A8-304E-F1CA-6B0A73808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075" y="687680"/>
            <a:ext cx="4226165" cy="241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26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>
          <a:extLst>
            <a:ext uri="{FF2B5EF4-FFF2-40B4-BE49-F238E27FC236}">
              <a16:creationId xmlns:a16="http://schemas.microsoft.com/office/drawing/2014/main" id="{BB7B1903-4021-0C1C-34A2-EEDEE312A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>
            <a:extLst>
              <a:ext uri="{FF2B5EF4-FFF2-40B4-BE49-F238E27FC236}">
                <a16:creationId xmlns:a16="http://schemas.microsoft.com/office/drawing/2014/main" id="{0EC4EF72-34BA-9DE3-BE30-D943AC2003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Інтерфейс адміністратора </a:t>
            </a:r>
            <a:endParaRPr sz="3200" dirty="0"/>
          </a:p>
        </p:txBody>
      </p:sp>
      <p:pic>
        <p:nvPicPr>
          <p:cNvPr id="129" name="Google Shape;129;p22">
            <a:extLst>
              <a:ext uri="{FF2B5EF4-FFF2-40B4-BE49-F238E27FC236}">
                <a16:creationId xmlns:a16="http://schemas.microsoft.com/office/drawing/2014/main" id="{069AD529-6A45-FE4B-F178-97801967B80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1287A5-E81D-E9EF-0FB9-E4943B2C93F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15</a:t>
            </a:fld>
            <a:endParaRPr lang="uk-U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1F67B5-7112-1E13-7D00-832F68AC819D}"/>
              </a:ext>
            </a:extLst>
          </p:cNvPr>
          <p:cNvSpPr txBox="1"/>
          <p:nvPr/>
        </p:nvSpPr>
        <p:spPr>
          <a:xfrm>
            <a:off x="5410556" y="4650375"/>
            <a:ext cx="3028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Сторінка створення нового </a:t>
            </a:r>
            <a:r>
              <a:rPr lang="uk-UA" dirty="0" err="1"/>
              <a:t>агента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7B3ED-4A24-12EB-AF10-65455337292A}"/>
              </a:ext>
            </a:extLst>
          </p:cNvPr>
          <p:cNvSpPr txBox="1"/>
          <p:nvPr/>
        </p:nvSpPr>
        <p:spPr>
          <a:xfrm>
            <a:off x="1100229" y="3171181"/>
            <a:ext cx="2640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Сторінка керування агентами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BA6F5-71AC-8F8B-04D5-25F7372C7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925" y="667392"/>
            <a:ext cx="4303075" cy="24781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FDB12A-0B69-052F-37C2-08E78F9FB8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6003" y="2172244"/>
            <a:ext cx="4294263" cy="247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01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311700" y="-3528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/>
              <a:t>Підсумки </a:t>
            </a:r>
            <a:endParaRPr sz="3200" dirty="0"/>
          </a:p>
        </p:txBody>
      </p:sp>
      <p:sp>
        <p:nvSpPr>
          <p:cNvPr id="142" name="Google Shape;142;p24"/>
          <p:cNvSpPr txBox="1">
            <a:spLocks noGrp="1"/>
          </p:cNvSpPr>
          <p:nvPr>
            <p:ph type="body" idx="1"/>
          </p:nvPr>
        </p:nvSpPr>
        <p:spPr>
          <a:xfrm>
            <a:off x="311700" y="900756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Реалістичність та корисність отриманих результатів підтверджується створенням повністю функціональної системи з високими показниками продуктивності, стабільною роботою з множинними користувачами та інтуїтивним інтерфейсом.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Система може використовуватися для організації турнірів по </a:t>
            </a:r>
            <a:r>
              <a:rPr lang="en-US" dirty="0" err="1"/>
              <a:t>Zenless</a:t>
            </a:r>
            <a:r>
              <a:rPr lang="en-US" dirty="0"/>
              <a:t> Zone Zero, </a:t>
            </a:r>
            <a:r>
              <a:rPr lang="uk-UA" dirty="0"/>
              <a:t>тренувальних драфтів для команд, аналізу </a:t>
            </a:r>
            <a:r>
              <a:rPr lang="uk-UA" dirty="0" err="1"/>
              <a:t>метагейму</a:t>
            </a:r>
            <a:r>
              <a:rPr lang="uk-UA" dirty="0"/>
              <a:t> та навчання нових гравців. Перспективи розвитку включають підтримку інших ігрових режимів, інтеграцію зі </a:t>
            </a:r>
            <a:r>
              <a:rPr lang="uk-UA" dirty="0" err="1"/>
              <a:t>стримінговими</a:t>
            </a:r>
            <a:r>
              <a:rPr lang="uk-UA" dirty="0"/>
              <a:t> платформами, розробку мобільного додатку та впровадження ШІ-аналітики для рекомендацій драфту.</a:t>
            </a:r>
            <a:endParaRPr dirty="0">
              <a:latin typeface="Economica" panose="020B0604020202020204" charset="0"/>
            </a:endParaRPr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5B94D8-63F6-7EAC-6461-2DB4B135596F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16</a:t>
            </a:fld>
            <a:endParaRPr lang="uk-UA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/>
              <a:t>Мета роботи</a:t>
            </a:r>
            <a:endParaRPr sz="3200"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uk-UA"/>
              <a:t>Розробка автоматизованої системи драфту персонажів "</a:t>
            </a:r>
            <a:r>
              <a:rPr lang="en-US" err="1"/>
              <a:t>Shiyu</a:t>
            </a:r>
            <a:r>
              <a:rPr lang="en-US"/>
              <a:t> Nexus", </a:t>
            </a:r>
            <a:r>
              <a:rPr lang="uk-UA"/>
              <a:t>яка забезпечує ефективне проведення змагань у режимі </a:t>
            </a:r>
            <a:r>
              <a:rPr lang="en-US" err="1"/>
              <a:t>Shiyu</a:t>
            </a:r>
            <a:r>
              <a:rPr lang="en-US"/>
              <a:t>-defense </a:t>
            </a:r>
            <a:r>
              <a:rPr lang="uk-UA"/>
              <a:t>гри </a:t>
            </a:r>
            <a:r>
              <a:rPr lang="en-US" err="1"/>
              <a:t>Zenless</a:t>
            </a:r>
            <a:r>
              <a:rPr lang="en-US"/>
              <a:t> Zone Zero </a:t>
            </a:r>
            <a:r>
              <a:rPr lang="uk-UA"/>
              <a:t>з автоматичним контролем правил, </a:t>
            </a:r>
            <a:r>
              <a:rPr lang="en-US"/>
              <a:t>real-time </a:t>
            </a:r>
            <a:r>
              <a:rPr lang="uk-UA"/>
              <a:t>синхронізацією та інтуїтивним інтерфейсом.</a:t>
            </a: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uk-UA"/>
              <a:t>Актуальність роботи</a:t>
            </a:r>
          </a:p>
          <a:p>
            <a:pPr marL="285750" indent="-285750" algn="just">
              <a:spcBef>
                <a:spcPts val="1200"/>
              </a:spcBef>
            </a:pPr>
            <a:r>
              <a:rPr lang="uk-UA"/>
              <a:t>Відсутність спеціалізованих інструментів для драфту в </a:t>
            </a:r>
            <a:r>
              <a:rPr lang="en-US" err="1"/>
              <a:t>Zenless</a:t>
            </a:r>
            <a:r>
              <a:rPr lang="en-US"/>
              <a:t> Zone Zero</a:t>
            </a:r>
          </a:p>
          <a:p>
            <a:pPr marL="285750" indent="-285750" algn="just">
              <a:spcBef>
                <a:spcPts val="1200"/>
              </a:spcBef>
            </a:pPr>
            <a:r>
              <a:rPr lang="uk-UA"/>
              <a:t>Складність ручного управління драфтом з урахуванням системи вартості персонажів</a:t>
            </a:r>
          </a:p>
          <a:p>
            <a:pPr marL="285750" indent="-285750" algn="just">
              <a:spcBef>
                <a:spcPts val="1200"/>
              </a:spcBef>
            </a:pPr>
            <a:r>
              <a:rPr lang="uk-UA"/>
              <a:t>Потреба у автоматизації процесів організації </a:t>
            </a:r>
            <a:r>
              <a:rPr lang="uk-UA" err="1"/>
              <a:t>кіберспортивних</a:t>
            </a:r>
            <a:r>
              <a:rPr lang="uk-UA"/>
              <a:t> турнірів</a:t>
            </a:r>
          </a:p>
          <a:p>
            <a:pPr marL="285750" indent="-285750" algn="just">
              <a:spcBef>
                <a:spcPts val="1200"/>
              </a:spcBef>
            </a:pPr>
            <a:r>
              <a:rPr lang="uk-UA"/>
              <a:t>Зростання популярності конкурентного ігрового процесу в режимі </a:t>
            </a:r>
            <a:r>
              <a:rPr lang="en-US" err="1"/>
              <a:t>Shiyu</a:t>
            </a:r>
            <a:r>
              <a:rPr lang="en-US"/>
              <a:t>-defense</a:t>
            </a:r>
            <a:endParaRPr>
              <a:latin typeface="Economica" panose="020B0604020202020204" charset="0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2</a:t>
            </a:fld>
            <a:endParaRPr lang="uk-UA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-124863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/>
              <a:t>Аналіз проблеми (аналіз існуючих рішень) </a:t>
            </a:r>
            <a:endParaRPr sz="3200"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311700" y="706437"/>
            <a:ext cx="5336030" cy="3872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uk-UA" sz="1400" b="1">
                <a:solidFill>
                  <a:srgbClr val="0D0D0D"/>
                </a:solidFill>
                <a:highlight>
                  <a:srgbClr val="FFFFFF"/>
                </a:highlight>
              </a:rPr>
              <a:t>Зазначення прогалин у наявних аналогах</a:t>
            </a:r>
          </a:p>
          <a:p>
            <a:pPr marL="285750" indent="-285750">
              <a:spcBef>
                <a:spcPts val="1500"/>
              </a:spcBef>
            </a:pPr>
            <a:r>
              <a:rPr lang="uk-UA" sz="1400">
                <a:solidFill>
                  <a:srgbClr val="0D0D0D"/>
                </a:solidFill>
                <a:highlight>
                  <a:srgbClr val="FFFFFF"/>
                </a:highlight>
              </a:rPr>
              <a:t>Відсутність системи вартості персонажів для балансу команд</a:t>
            </a:r>
          </a:p>
          <a:p>
            <a:pPr marL="285750" indent="-285750">
              <a:spcBef>
                <a:spcPts val="1500"/>
              </a:spcBef>
            </a:pPr>
            <a:r>
              <a:rPr lang="uk-UA" sz="1400">
                <a:solidFill>
                  <a:srgbClr val="0D0D0D"/>
                </a:solidFill>
                <a:highlight>
                  <a:srgbClr val="FFFFFF"/>
                </a:highlight>
              </a:rPr>
              <a:t>Неврахування дворівневої структури режиму </a:t>
            </a:r>
            <a:r>
              <a:rPr lang="en-US" sz="1400" err="1">
                <a:solidFill>
                  <a:srgbClr val="0D0D0D"/>
                </a:solidFill>
                <a:highlight>
                  <a:srgbClr val="FFFFFF"/>
                </a:highlight>
              </a:rPr>
              <a:t>Shiyu</a:t>
            </a:r>
            <a:r>
              <a:rPr lang="en-US" sz="1400">
                <a:solidFill>
                  <a:srgbClr val="0D0D0D"/>
                </a:solidFill>
                <a:highlight>
                  <a:srgbClr val="FFFFFF"/>
                </a:highlight>
              </a:rPr>
              <a:t>-defense</a:t>
            </a:r>
          </a:p>
          <a:p>
            <a:pPr marL="285750" indent="-285750">
              <a:spcBef>
                <a:spcPts val="1500"/>
              </a:spcBef>
            </a:pPr>
            <a:r>
              <a:rPr lang="uk-UA" sz="1400">
                <a:solidFill>
                  <a:srgbClr val="0D0D0D"/>
                </a:solidFill>
                <a:highlight>
                  <a:srgbClr val="FFFFFF"/>
                </a:highlight>
              </a:rPr>
              <a:t>Відсутність автоматизованого контролю складних правил драфту</a:t>
            </a:r>
          </a:p>
          <a:p>
            <a:pPr marL="285750" indent="-285750">
              <a:spcBef>
                <a:spcPts val="1500"/>
              </a:spcBef>
            </a:pPr>
            <a:r>
              <a:rPr lang="uk-UA" sz="1400">
                <a:solidFill>
                  <a:srgbClr val="0D0D0D"/>
                </a:solidFill>
                <a:highlight>
                  <a:srgbClr val="FFFFFF"/>
                </a:highlight>
              </a:rPr>
              <a:t>Неможливість налаштування специфічних обмежень для </a:t>
            </a:r>
            <a:r>
              <a:rPr lang="en-US" sz="1400" err="1">
                <a:solidFill>
                  <a:srgbClr val="0D0D0D"/>
                </a:solidFill>
                <a:highlight>
                  <a:srgbClr val="FFFFFF"/>
                </a:highlight>
              </a:rPr>
              <a:t>Zenless</a:t>
            </a:r>
            <a:r>
              <a:rPr lang="en-US" sz="1400">
                <a:solidFill>
                  <a:srgbClr val="0D0D0D"/>
                </a:solidFill>
                <a:highlight>
                  <a:srgbClr val="FFFFFF"/>
                </a:highlight>
              </a:rPr>
              <a:t> Zone Zero</a:t>
            </a:r>
            <a:endParaRPr sz="1400"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62475D-5E0B-A5AC-3922-2970FC56A64D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3</a:t>
            </a:fld>
            <a:endParaRPr lang="uk-U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1505FA-71FC-3FBD-AD29-A63FA249C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730" y="706437"/>
            <a:ext cx="3272536" cy="12003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6FB65C-749C-1A8B-EE6A-5052D902A7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7728" y="1959887"/>
            <a:ext cx="3272537" cy="9857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F3AE63-09A1-26D0-0A2D-B93FC456B9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7727" y="3018314"/>
            <a:ext cx="3272537" cy="11869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-186276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/>
              <a:t>Постановка задачі та опис системи</a:t>
            </a:r>
            <a:endParaRPr sz="3200"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374904"/>
            <a:ext cx="8520600" cy="42043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uk-UA">
                <a:solidFill>
                  <a:srgbClr val="0D0D0D"/>
                </a:solidFill>
                <a:highlight>
                  <a:srgbClr val="FFFFFF"/>
                </a:highlight>
              </a:rPr>
              <a:t>Змагальний режим </a:t>
            </a:r>
            <a:r>
              <a:rPr lang="en-US" err="1">
                <a:solidFill>
                  <a:srgbClr val="0D0D0D"/>
                </a:solidFill>
                <a:highlight>
                  <a:srgbClr val="FFFFFF"/>
                </a:highlight>
              </a:rPr>
              <a:t>Shiyu</a:t>
            </a:r>
            <a:r>
              <a:rPr lang="en-US">
                <a:solidFill>
                  <a:srgbClr val="0D0D0D"/>
                </a:solidFill>
                <a:highlight>
                  <a:srgbClr val="FFFFFF"/>
                </a:highlight>
              </a:rPr>
              <a:t>-defense </a:t>
            </a:r>
            <a:r>
              <a:rPr lang="uk-UA">
                <a:solidFill>
                  <a:srgbClr val="0D0D0D"/>
                </a:solidFill>
                <a:highlight>
                  <a:srgbClr val="FFFFFF"/>
                </a:highlight>
              </a:rPr>
              <a:t>у грі </a:t>
            </a:r>
            <a:r>
              <a:rPr lang="en-US" err="1">
                <a:solidFill>
                  <a:srgbClr val="0D0D0D"/>
                </a:solidFill>
                <a:highlight>
                  <a:srgbClr val="FFFFFF"/>
                </a:highlight>
              </a:rPr>
              <a:t>Zenless</a:t>
            </a:r>
            <a:r>
              <a:rPr lang="en-US">
                <a:solidFill>
                  <a:srgbClr val="0D0D0D"/>
                </a:solidFill>
                <a:highlight>
                  <a:srgbClr val="FFFFFF"/>
                </a:highlight>
              </a:rPr>
              <a:t> Zone Zero </a:t>
            </a:r>
            <a:r>
              <a:rPr lang="uk-UA">
                <a:solidFill>
                  <a:srgbClr val="0D0D0D"/>
                </a:solidFill>
                <a:highlight>
                  <a:srgbClr val="FFFFFF"/>
                </a:highlight>
              </a:rPr>
              <a:t>висуває високі вимоги до стратегічного планування на етапі драфту. Унікальні правила роблять ручне управління драфтом неефективним та схильним до помилок, особливо під час турнірів.</a:t>
            </a: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uk-UA">
                <a:solidFill>
                  <a:srgbClr val="0D0D0D"/>
                </a:solidFill>
                <a:highlight>
                  <a:srgbClr val="FFFFFF"/>
                </a:highlight>
              </a:rPr>
              <a:t>Опис очікуваних результатів</a:t>
            </a:r>
            <a:endParaRPr lang="uk-UA">
              <a:solidFill>
                <a:srgbClr val="0D0D0D"/>
              </a:solidFill>
              <a:highlight>
                <a:srgbClr val="FFFFFF"/>
              </a:highlight>
              <a:latin typeface="Economica" panose="020B0604020202020204" charset="0"/>
            </a:endParaRP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</a:pPr>
            <a:r>
              <a:rPr lang="uk-UA">
                <a:latin typeface=""/>
              </a:rPr>
              <a:t>Автоматизація: повна автоматизація контролю правил драфту та обмежень вартості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</a:pPr>
            <a:r>
              <a:rPr lang="en-US">
                <a:latin typeface=""/>
              </a:rPr>
              <a:t>Real-time</a:t>
            </a:r>
            <a:r>
              <a:rPr lang="uk-UA">
                <a:latin typeface=""/>
              </a:rPr>
              <a:t>: синхронна взаємодія між учасниками через </a:t>
            </a:r>
            <a:r>
              <a:rPr lang="en-US">
                <a:latin typeface=""/>
              </a:rPr>
              <a:t>WebSocket</a:t>
            </a:r>
            <a:endParaRPr lang="uk-UA">
              <a:latin typeface=""/>
            </a:endParaRP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</a:pPr>
            <a:r>
              <a:rPr lang="uk-UA">
                <a:latin typeface=""/>
              </a:rPr>
              <a:t>Інтерфейс: інтуїтивний веб-інтерфейс з візуалізацією процесу драфту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</a:pPr>
            <a:r>
              <a:rPr lang="uk-UA">
                <a:latin typeface=""/>
              </a:rPr>
              <a:t>Аналітика: збирання статистики та аналіз ефективності стратегій</a:t>
            </a:r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 lang="en-US">
              <a:latin typeface="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3D9805-068E-FE7E-BC9A-0C410D68B73B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4</a:t>
            </a:fld>
            <a:endParaRPr lang="uk-UA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-14830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/>
              <a:t>Вибір технологій розробки </a:t>
            </a:r>
            <a:endParaRPr sz="3200"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43E912-C721-1128-5F72-D9BB9BCF5CCA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5</a:t>
            </a:fld>
            <a:endParaRPr lang="uk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E5DB55-F61B-F2FF-563D-FFABFBFE5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588" y="843418"/>
            <a:ext cx="2140392" cy="24721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0859C9-5199-8CAD-AAAE-EE7D6E598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5752" y="843419"/>
            <a:ext cx="2172496" cy="24721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9E0B13-CDE3-BEAC-AF35-7311F36BE5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8020" y="843419"/>
            <a:ext cx="2140391" cy="24721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985DE7-6818-4E76-17FC-807497F12E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5588" y="3475998"/>
            <a:ext cx="6592824" cy="12136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268925" y="34965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/>
              <a:t>Архітектура створенного програмного забезпечення</a:t>
            </a:r>
            <a:endParaRPr sz="3200"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A55726-B906-08A2-C43F-1B00FCF5F354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6</a:t>
            </a:fld>
            <a:endParaRPr lang="uk-U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3B99CA-B44B-0831-4DCC-29A9FDAE2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925" y="1180959"/>
            <a:ext cx="3983035" cy="27113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DFED40-7252-73AA-9847-A98D13D36FD3}"/>
              </a:ext>
            </a:extLst>
          </p:cNvPr>
          <p:cNvSpPr txBox="1"/>
          <p:nvPr/>
        </p:nvSpPr>
        <p:spPr>
          <a:xfrm>
            <a:off x="381367" y="3892302"/>
            <a:ext cx="3940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err="1">
                <a:solidFill>
                  <a:srgbClr val="000000"/>
                </a:solidFill>
                <a:effectLst/>
                <a:latin typeface=""/>
                <a:ea typeface="Calibri" panose="020F0502020204030204" pitchFamily="34" charset="0"/>
              </a:rPr>
              <a:t>Use-case</a:t>
            </a:r>
            <a:r>
              <a:rPr lang="uk-UA">
                <a:solidFill>
                  <a:srgbClr val="000000"/>
                </a:solidFill>
                <a:effectLst/>
                <a:latin typeface=""/>
                <a:ea typeface="Calibri" panose="020F0502020204030204" pitchFamily="34" charset="0"/>
              </a:rPr>
              <a:t> діаграма для користувача системи </a:t>
            </a:r>
            <a:endParaRPr lang="en-US">
              <a:latin typeface="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EA7207-B1D8-8687-4C39-C01146BBD3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7854" r="27854"/>
          <a:stretch/>
        </p:blipFill>
        <p:spPr>
          <a:xfrm>
            <a:off x="4822132" y="1119595"/>
            <a:ext cx="2712523" cy="37943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63A62A-7F25-E42B-3DF9-E8E9B859C5BD}"/>
              </a:ext>
            </a:extLst>
          </p:cNvPr>
          <p:cNvSpPr txBox="1"/>
          <p:nvPr/>
        </p:nvSpPr>
        <p:spPr>
          <a:xfrm>
            <a:off x="4822133" y="611420"/>
            <a:ext cx="4089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>
                <a:solidFill>
                  <a:srgbClr val="000000"/>
                </a:solidFill>
                <a:effectLst/>
                <a:latin typeface=""/>
                <a:ea typeface="Calibri" panose="020F0502020204030204" pitchFamily="34" charset="0"/>
              </a:rPr>
              <a:t>Діаграма послідовностей для процесу драфту</a:t>
            </a:r>
            <a:endParaRPr lang="en-US">
              <a:latin typeface="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57D310C8-B2BB-46B2-A117-531CBD94E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>
            <a:extLst>
              <a:ext uri="{FF2B5EF4-FFF2-40B4-BE49-F238E27FC236}">
                <a16:creationId xmlns:a16="http://schemas.microsoft.com/office/drawing/2014/main" id="{5046E86C-6616-8552-3A11-DC2F5E5EE9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925" y="34965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/>
              <a:t>Архітектура створенного програмного забезпечення</a:t>
            </a:r>
            <a:endParaRPr sz="3200"/>
          </a:p>
        </p:txBody>
      </p:sp>
      <p:pic>
        <p:nvPicPr>
          <p:cNvPr id="101" name="Google Shape;101;p18">
            <a:extLst>
              <a:ext uri="{FF2B5EF4-FFF2-40B4-BE49-F238E27FC236}">
                <a16:creationId xmlns:a16="http://schemas.microsoft.com/office/drawing/2014/main" id="{BB7533F3-61E9-FB6F-DCA4-98D0F774E69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D2B45D-3FC5-D7F9-47D4-89E9F761609D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7</a:t>
            </a:fld>
            <a:endParaRPr lang="uk-U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382D5E-E21B-6221-3FD7-A6AC904FA9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293" r="17059"/>
          <a:stretch/>
        </p:blipFill>
        <p:spPr>
          <a:xfrm>
            <a:off x="5131925" y="1178389"/>
            <a:ext cx="3657600" cy="37357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C8EA12-2D28-F2DC-1521-49656BC4F98A}"/>
              </a:ext>
            </a:extLst>
          </p:cNvPr>
          <p:cNvSpPr txBox="1"/>
          <p:nvPr/>
        </p:nvSpPr>
        <p:spPr>
          <a:xfrm>
            <a:off x="5217475" y="765309"/>
            <a:ext cx="3657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>
                <a:solidFill>
                  <a:srgbClr val="000000"/>
                </a:solidFill>
                <a:effectLst/>
                <a:latin typeface=""/>
                <a:ea typeface="Calibri" panose="020F0502020204030204" pitchFamily="34" charset="0"/>
              </a:rPr>
              <a:t>UML діаграма компонентів системи</a:t>
            </a:r>
            <a:r>
              <a:rPr lang="en-US">
                <a:effectLst/>
                <a:latin typeface=""/>
              </a:rPr>
              <a:t> </a:t>
            </a:r>
            <a:endParaRPr lang="en-US">
              <a:latin typeface="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B357E0-B6AF-FEA2-4808-7D4D37422AB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7907" r="27626"/>
          <a:stretch/>
        </p:blipFill>
        <p:spPr>
          <a:xfrm>
            <a:off x="1440594" y="1117638"/>
            <a:ext cx="2278932" cy="34887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82FA82-DD3C-1478-008E-C26772F56881}"/>
              </a:ext>
            </a:extLst>
          </p:cNvPr>
          <p:cNvSpPr txBox="1"/>
          <p:nvPr/>
        </p:nvSpPr>
        <p:spPr>
          <a:xfrm>
            <a:off x="1440594" y="4650375"/>
            <a:ext cx="3657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0000"/>
                </a:solidFill>
                <a:effectLst/>
                <a:latin typeface=""/>
                <a:ea typeface="Calibri" panose="020F0502020204030204" pitchFamily="34" charset="0"/>
              </a:rPr>
              <a:t>UML </a:t>
            </a:r>
            <a:r>
              <a:rPr lang="uk-UA">
                <a:solidFill>
                  <a:srgbClr val="000000"/>
                </a:solidFill>
                <a:effectLst/>
                <a:latin typeface=""/>
                <a:ea typeface="Calibri" panose="020F0502020204030204" pitchFamily="34" charset="0"/>
              </a:rPr>
              <a:t>діаграма розгортання системи</a:t>
            </a:r>
            <a:endParaRPr lang="en-US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775448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747E5C37-7233-CB3A-6CBB-8BFFD26FC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D61C49-4E5C-5737-18DC-C304B431A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175" y="774454"/>
            <a:ext cx="6098965" cy="4151706"/>
          </a:xfrm>
          <a:prstGeom prst="rect">
            <a:avLst/>
          </a:prstGeom>
        </p:spPr>
      </p:pic>
      <p:sp>
        <p:nvSpPr>
          <p:cNvPr id="99" name="Google Shape;99;p18">
            <a:extLst>
              <a:ext uri="{FF2B5EF4-FFF2-40B4-BE49-F238E27FC236}">
                <a16:creationId xmlns:a16="http://schemas.microsoft.com/office/drawing/2014/main" id="{0168128A-60D1-2FF9-C930-6D91721393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925" y="34965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/>
              <a:t>Архітектура створенного програмного забезпечення</a:t>
            </a:r>
            <a:endParaRPr sz="3200"/>
          </a:p>
        </p:txBody>
      </p:sp>
      <p:pic>
        <p:nvPicPr>
          <p:cNvPr id="101" name="Google Shape;101;p18">
            <a:extLst>
              <a:ext uri="{FF2B5EF4-FFF2-40B4-BE49-F238E27FC236}">
                <a16:creationId xmlns:a16="http://schemas.microsoft.com/office/drawing/2014/main" id="{00E46F61-5C48-0BBD-A66C-51521A15228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5628C7-523D-84D5-799C-BD1D69835DD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8</a:t>
            </a:fld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05B5EC-E467-AAE1-C1C2-2039EEA58D03}"/>
              </a:ext>
            </a:extLst>
          </p:cNvPr>
          <p:cNvSpPr txBox="1"/>
          <p:nvPr/>
        </p:nvSpPr>
        <p:spPr>
          <a:xfrm>
            <a:off x="5230639" y="4486064"/>
            <a:ext cx="3657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>
                <a:solidFill>
                  <a:srgbClr val="000000"/>
                </a:solidFill>
                <a:effectLst/>
                <a:latin typeface=""/>
                <a:ea typeface="Calibri" panose="020F0502020204030204" pitchFamily="34" charset="0"/>
              </a:rPr>
              <a:t>Концептуальна модель даних системи</a:t>
            </a:r>
            <a:endParaRPr lang="en-US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7026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1700" y="31240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/>
              <a:t>Опис програмного забезпечення, що було використано у дослідженні</a:t>
            </a:r>
            <a:endParaRPr sz="3200"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311700" y="1174320"/>
            <a:ext cx="3473916" cy="31851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285750" indent="-285750">
              <a:spcBef>
                <a:spcPts val="1500"/>
              </a:spcBef>
            </a:pPr>
            <a:r>
              <a:rPr lang="uk-UA">
                <a:solidFill>
                  <a:srgbClr val="0D0D0D"/>
                </a:solidFill>
                <a:highlight>
                  <a:srgbClr val="FFFFFF"/>
                </a:highlight>
              </a:rPr>
              <a:t>Модульна архітектура з чітким розділенням відповідальності</a:t>
            </a:r>
          </a:p>
          <a:p>
            <a:pPr marL="285750" indent="-285750">
              <a:spcBef>
                <a:spcPts val="1500"/>
              </a:spcBef>
            </a:pPr>
            <a:r>
              <a:rPr lang="en-US">
                <a:solidFill>
                  <a:srgbClr val="0D0D0D"/>
                </a:solidFill>
                <a:highlight>
                  <a:srgbClr val="FFFFFF"/>
                </a:highlight>
              </a:rPr>
              <a:t>Agile </a:t>
            </a:r>
            <a:r>
              <a:rPr lang="uk-UA">
                <a:solidFill>
                  <a:srgbClr val="0D0D0D"/>
                </a:solidFill>
                <a:highlight>
                  <a:srgbClr val="FFFFFF"/>
                </a:highlight>
              </a:rPr>
              <a:t>методологія з ітеративним розвитком функціональності</a:t>
            </a:r>
          </a:p>
          <a:p>
            <a:pPr marL="285750" indent="-285750">
              <a:spcBef>
                <a:spcPts val="1500"/>
              </a:spcBef>
            </a:pPr>
            <a:r>
              <a:rPr lang="en-US">
                <a:solidFill>
                  <a:srgbClr val="0D0D0D"/>
                </a:solidFill>
                <a:highlight>
                  <a:srgbClr val="FFFFFF"/>
                </a:highlight>
              </a:rPr>
              <a:t>Test-Driven Development </a:t>
            </a:r>
            <a:r>
              <a:rPr lang="uk-UA">
                <a:solidFill>
                  <a:srgbClr val="0D0D0D"/>
                </a:solidFill>
                <a:highlight>
                  <a:srgbClr val="FFFFFF"/>
                </a:highlight>
              </a:rPr>
              <a:t>для критичної бізнес-логіки</a:t>
            </a:r>
          </a:p>
          <a:p>
            <a:pPr marL="285750" indent="-285750">
              <a:spcBef>
                <a:spcPts val="1500"/>
              </a:spcBef>
            </a:pPr>
            <a:r>
              <a:rPr lang="en-US">
                <a:solidFill>
                  <a:srgbClr val="0D0D0D"/>
                </a:solidFill>
                <a:highlight>
                  <a:srgbClr val="FFFFFF"/>
                </a:highlight>
              </a:rPr>
              <a:t>Code Review </a:t>
            </a:r>
            <a:r>
              <a:rPr lang="uk-UA">
                <a:solidFill>
                  <a:srgbClr val="0D0D0D"/>
                </a:solidFill>
                <a:highlight>
                  <a:srgbClr val="FFFFFF"/>
                </a:highlight>
              </a:rPr>
              <a:t>та статичний аналіз коду</a:t>
            </a:r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>
              <a:latin typeface="Economica" panose="020B0604020202020204" charset="0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26AFC1-F793-030A-440F-FC50C3AEF71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9</a:t>
            </a:fld>
            <a:endParaRPr lang="uk-U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C9792E-74CB-09C7-D6F5-450877AB834C}"/>
              </a:ext>
            </a:extLst>
          </p:cNvPr>
          <p:cNvSpPr txBox="1"/>
          <p:nvPr/>
        </p:nvSpPr>
        <p:spPr>
          <a:xfrm>
            <a:off x="4023360" y="1385660"/>
            <a:ext cx="446227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uk-UA" sz="1500">
                <a:solidFill>
                  <a:srgbClr val="0D0D0D"/>
                </a:solidFill>
                <a:highlight>
                  <a:srgbClr val="FFFFFF"/>
                </a:highlight>
              </a:rPr>
              <a:t>Вибрані мови програмування та фреймворки</a:t>
            </a: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0D0D0D"/>
                </a:solidFill>
                <a:highlight>
                  <a:srgbClr val="FFFFFF"/>
                </a:highlight>
              </a:rPr>
              <a:t>TypeScript</a:t>
            </a:r>
            <a:r>
              <a:rPr lang="en-US" sz="1500">
                <a:solidFill>
                  <a:srgbClr val="0D0D0D"/>
                </a:solidFill>
                <a:highlight>
                  <a:srgbClr val="FFFFFF"/>
                </a:highlight>
              </a:rPr>
              <a:t> - </a:t>
            </a:r>
            <a:r>
              <a:rPr lang="uk-UA" sz="1500">
                <a:solidFill>
                  <a:srgbClr val="0D0D0D"/>
                </a:solidFill>
                <a:highlight>
                  <a:srgbClr val="FFFFFF"/>
                </a:highlight>
              </a:rPr>
              <a:t>статична типізація для підвищення надійності коду</a:t>
            </a: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1500" b="1" err="1">
                <a:solidFill>
                  <a:srgbClr val="0D0D0D"/>
                </a:solidFill>
                <a:highlight>
                  <a:srgbClr val="FFFFFF"/>
                </a:highlight>
              </a:rPr>
              <a:t>NestJS</a:t>
            </a:r>
            <a:r>
              <a:rPr lang="en-US" sz="1500">
                <a:solidFill>
                  <a:srgbClr val="0D0D0D"/>
                </a:solidFill>
                <a:highlight>
                  <a:srgbClr val="FFFFFF"/>
                </a:highlight>
              </a:rPr>
              <a:t> - dependency injection </a:t>
            </a:r>
            <a:r>
              <a:rPr lang="uk-UA" sz="1500">
                <a:solidFill>
                  <a:srgbClr val="0D0D0D"/>
                </a:solidFill>
                <a:highlight>
                  <a:srgbClr val="FFFFFF"/>
                </a:highlight>
              </a:rPr>
              <a:t>та модульна архітектура</a:t>
            </a: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0D0D0D"/>
                </a:solidFill>
                <a:highlight>
                  <a:srgbClr val="FFFFFF"/>
                </a:highlight>
              </a:rPr>
              <a:t>React</a:t>
            </a:r>
            <a:r>
              <a:rPr lang="en-US" sz="1500">
                <a:solidFill>
                  <a:srgbClr val="0D0D0D"/>
                </a:solidFill>
                <a:highlight>
                  <a:srgbClr val="FFFFFF"/>
                </a:highlight>
              </a:rPr>
              <a:t> - </a:t>
            </a:r>
            <a:r>
              <a:rPr lang="uk-UA" sz="1500">
                <a:solidFill>
                  <a:srgbClr val="0D0D0D"/>
                </a:solidFill>
                <a:highlight>
                  <a:srgbClr val="FFFFFF"/>
                </a:highlight>
              </a:rPr>
              <a:t>компонентний підхід та ефективне управління станом</a:t>
            </a: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0D0D0D"/>
                </a:solidFill>
                <a:highlight>
                  <a:srgbClr val="FFFFFF"/>
                </a:highlight>
              </a:rPr>
              <a:t>MongoDB</a:t>
            </a:r>
            <a:r>
              <a:rPr lang="en-US" sz="1500">
                <a:solidFill>
                  <a:srgbClr val="0D0D0D"/>
                </a:solidFill>
                <a:highlight>
                  <a:srgbClr val="FFFFFF"/>
                </a:highlight>
              </a:rPr>
              <a:t> - </a:t>
            </a:r>
            <a:r>
              <a:rPr lang="uk-UA" sz="1500">
                <a:solidFill>
                  <a:srgbClr val="0D0D0D"/>
                </a:solidFill>
                <a:highlight>
                  <a:srgbClr val="FFFFFF"/>
                </a:highlight>
              </a:rPr>
              <a:t>гнучкість схеми для складних структур даних</a:t>
            </a:r>
            <a:endParaRPr lang="uk-UA" sz="1500">
              <a:solidFill>
                <a:srgbClr val="0D0D0D"/>
              </a:solidFill>
              <a:highlight>
                <a:srgbClr val="FFFFFF"/>
              </a:highlight>
              <a:latin typeface="Economica" panose="020B0604020202020204" charset="0"/>
            </a:endParaRPr>
          </a:p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Шаблон презентації кваліфікаційної роботи магістрів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 презентації кваліфікаційної роботи магістрів" id="{72E840FA-3155-46C9-BB37-701E4C9B1C67}" vid="{DC416FE5-D050-4603-AD75-8F49A0CCCB6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Шаблон презентації кваліфікаційної роботи магістрів</Template>
  <TotalTime>1396</TotalTime>
  <Words>493</Words>
  <Application>Microsoft Macintosh PowerPoint</Application>
  <PresentationFormat>On-screen Show (16:9)</PresentationFormat>
  <Paragraphs>79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Economica</vt:lpstr>
      <vt:lpstr>Arial</vt:lpstr>
      <vt:lpstr>Open Sans</vt:lpstr>
      <vt:lpstr>Шаблон презентації кваліфікаційної роботи магістрів</vt:lpstr>
      <vt:lpstr>Автоматизована система драфту персонажів для змагального ігрового процесу у грі Zenless Zone Zero</vt:lpstr>
      <vt:lpstr>Мета роботи</vt:lpstr>
      <vt:lpstr>Аналіз проблеми (аналіз існуючих рішень) </vt:lpstr>
      <vt:lpstr>Постановка задачі та опис системи</vt:lpstr>
      <vt:lpstr>Вибір технологій розробки </vt:lpstr>
      <vt:lpstr>Архітектура створенного програмного забезпечення</vt:lpstr>
      <vt:lpstr>Архітектура створенного програмного забезпечення</vt:lpstr>
      <vt:lpstr>Архітектура створенного програмного забезпечення</vt:lpstr>
      <vt:lpstr>Опис програмного забезпечення, що було використано у дослідженні</vt:lpstr>
      <vt:lpstr>Приклад реалізації</vt:lpstr>
      <vt:lpstr>Приклад реалізації</vt:lpstr>
      <vt:lpstr>Приклад реалізації</vt:lpstr>
      <vt:lpstr>Інтерфейс користувача </vt:lpstr>
      <vt:lpstr>Інтерфейс драфту </vt:lpstr>
      <vt:lpstr>Інтерфейс адміністратора </vt:lpstr>
      <vt:lpstr>Підсумки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Nick Bel</dc:creator>
  <cp:lastModifiedBy>Nick Bel</cp:lastModifiedBy>
  <cp:revision>3</cp:revision>
  <dcterms:created xsi:type="dcterms:W3CDTF">2025-06-19T13:36:33Z</dcterms:created>
  <dcterms:modified xsi:type="dcterms:W3CDTF">2025-06-20T12:52:49Z</dcterms:modified>
</cp:coreProperties>
</file>